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1" autoAdjust="0"/>
    <p:restoredTop sz="94660"/>
  </p:normalViewPr>
  <p:slideViewPr>
    <p:cSldViewPr snapToGrid="0">
      <p:cViewPr varScale="1">
        <p:scale>
          <a:sx n="46" d="100"/>
          <a:sy n="46" d="100"/>
        </p:scale>
        <p:origin x="61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D96FE-1C01-4293-A214-A78A2820E3BD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0B1F1-B154-410B-B096-41556A1C4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735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D96FE-1C01-4293-A214-A78A2820E3BD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0B1F1-B154-410B-B096-41556A1C4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2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D96FE-1C01-4293-A214-A78A2820E3BD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0B1F1-B154-410B-B096-41556A1C4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926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D96FE-1C01-4293-A214-A78A2820E3BD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0B1F1-B154-410B-B096-41556A1C4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47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D96FE-1C01-4293-A214-A78A2820E3BD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0B1F1-B154-410B-B096-41556A1C4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299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D96FE-1C01-4293-A214-A78A2820E3BD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0B1F1-B154-410B-B096-41556A1C4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993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D96FE-1C01-4293-A214-A78A2820E3BD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0B1F1-B154-410B-B096-41556A1C4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650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D96FE-1C01-4293-A214-A78A2820E3BD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0B1F1-B154-410B-B096-41556A1C4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331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D96FE-1C01-4293-A214-A78A2820E3BD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0B1F1-B154-410B-B096-41556A1C4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761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D96FE-1C01-4293-A214-A78A2820E3BD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0B1F1-B154-410B-B096-41556A1C4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53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D96FE-1C01-4293-A214-A78A2820E3BD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0B1F1-B154-410B-B096-41556A1C4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706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D96FE-1C01-4293-A214-A78A2820E3BD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E0B1F1-B154-410B-B096-41556A1C4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892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9.wav"/><Relationship Id="rId7" Type="http://schemas.openxmlformats.org/officeDocument/2006/relationships/image" Target="../media/image13.jpeg"/><Relationship Id="rId2" Type="http://schemas.microsoft.com/office/2007/relationships/media" Target="../media/media9.wav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png"/><Relationship Id="rId5" Type="http://schemas.openxmlformats.org/officeDocument/2006/relationships/oleObject" Target="../embeddings/oleObject3.bin"/><Relationship Id="rId4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10.wav"/><Relationship Id="rId7" Type="http://schemas.openxmlformats.org/officeDocument/2006/relationships/image" Target="../media/image15.jpeg"/><Relationship Id="rId2" Type="http://schemas.microsoft.com/office/2007/relationships/media" Target="../media/media10.wav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png"/><Relationship Id="rId5" Type="http://schemas.openxmlformats.org/officeDocument/2006/relationships/oleObject" Target="../embeddings/oleObject4.bin"/><Relationship Id="rId4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11.wav"/><Relationship Id="rId7" Type="http://schemas.openxmlformats.org/officeDocument/2006/relationships/image" Target="../media/image17.jpeg"/><Relationship Id="rId2" Type="http://schemas.microsoft.com/office/2007/relationships/media" Target="../media/media11.wav"/><Relationship Id="rId1" Type="http://schemas.openxmlformats.org/officeDocument/2006/relationships/vmlDrawing" Target="../drawings/vmlDrawing5.vml"/><Relationship Id="rId6" Type="http://schemas.openxmlformats.org/officeDocument/2006/relationships/image" Target="../media/image16.png"/><Relationship Id="rId5" Type="http://schemas.openxmlformats.org/officeDocument/2006/relationships/oleObject" Target="../embeddings/oleObject5.bin"/><Relationship Id="rId4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12.wav"/><Relationship Id="rId7" Type="http://schemas.openxmlformats.org/officeDocument/2006/relationships/image" Target="../media/image19.jpeg"/><Relationship Id="rId2" Type="http://schemas.microsoft.com/office/2007/relationships/media" Target="../media/media12.wav"/><Relationship Id="rId1" Type="http://schemas.openxmlformats.org/officeDocument/2006/relationships/vmlDrawing" Target="../drawings/vmlDrawing6.vml"/><Relationship Id="rId6" Type="http://schemas.openxmlformats.org/officeDocument/2006/relationships/image" Target="../media/image18.png"/><Relationship Id="rId5" Type="http://schemas.openxmlformats.org/officeDocument/2006/relationships/oleObject" Target="../embeddings/oleObject6.bin"/><Relationship Id="rId4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7.wav"/><Relationship Id="rId7" Type="http://schemas.openxmlformats.org/officeDocument/2006/relationships/image" Target="../media/image9.jpeg"/><Relationship Id="rId2" Type="http://schemas.microsoft.com/office/2007/relationships/media" Target="../media/media7.wav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5" Type="http://schemas.openxmlformats.org/officeDocument/2006/relationships/oleObject" Target="../embeddings/oleObject1.bin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8.wav"/><Relationship Id="rId7" Type="http://schemas.openxmlformats.org/officeDocument/2006/relationships/image" Target="../media/image11.jpeg"/><Relationship Id="rId2" Type="http://schemas.microsoft.com/office/2007/relationships/media" Target="../media/media8.wav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png"/><Relationship Id="rId5" Type="http://schemas.openxmlformats.org/officeDocument/2006/relationships/oleObject" Target="../embeddings/oleObject2.bin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18114" y="1524000"/>
            <a:ext cx="5257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ln w="19050">
                  <a:solidFill>
                    <a:srgbClr val="660033"/>
                  </a:solidFill>
                </a:ln>
                <a:solidFill>
                  <a:srgbClr val="FF0066"/>
                </a:solidFill>
                <a:latin typeface="Algerian" pitchFamily="82" charset="0"/>
              </a:rPr>
              <a:t>Unit 1</a:t>
            </a:r>
            <a:endParaRPr lang="en-US" sz="8800" dirty="0">
              <a:ln w="19050">
                <a:solidFill>
                  <a:srgbClr val="660033"/>
                </a:solidFill>
              </a:ln>
              <a:solidFill>
                <a:srgbClr val="FF0066"/>
              </a:solidFill>
              <a:latin typeface="Algerian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07772" y="3810000"/>
            <a:ext cx="75437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19050">
                  <a:solidFill>
                    <a:srgbClr val="660033"/>
                  </a:solidFill>
                </a:ln>
                <a:solidFill>
                  <a:srgbClr val="FF0066"/>
                </a:solidFill>
                <a:latin typeface="Algerian" pitchFamily="82" charset="0"/>
              </a:rPr>
              <a:t>Similarity, Congruence, &amp; Proofs</a:t>
            </a:r>
            <a:endParaRPr lang="en-US" sz="4800" dirty="0">
              <a:ln w="19050">
                <a:solidFill>
                  <a:srgbClr val="660033"/>
                </a:solidFill>
              </a:ln>
              <a:solidFill>
                <a:srgbClr val="FF0066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150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4953000" y="2209801"/>
          <a:ext cx="1828800" cy="22624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Bitmap Image" r:id="rId5" imgW="1133633" imgH="1400000" progId="Paint.Picture">
                  <p:embed/>
                </p:oleObj>
              </mc:Choice>
              <mc:Fallback>
                <p:oleObj name="Bitmap Image" r:id="rId5" imgW="1133633" imgH="1400000" progId="Paint.Picture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209801"/>
                        <a:ext cx="1828800" cy="226243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819400" y="1371601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66"/>
                </a:solidFill>
                <a:latin typeface="Century Gothic" pitchFamily="34" charset="0"/>
              </a:rPr>
              <a:t>18. Solve for x.</a:t>
            </a:r>
            <a:endParaRPr lang="en-US" sz="3600" b="1" dirty="0">
              <a:solidFill>
                <a:srgbClr val="FF0066"/>
              </a:solidFill>
              <a:latin typeface="Century Gothic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3" t="4127" r="1309"/>
          <a:stretch/>
        </p:blipFill>
        <p:spPr>
          <a:xfrm>
            <a:off x="3831772" y="2131356"/>
            <a:ext cx="4528457" cy="3372612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149251"/>
            <a:ext cx="1447800" cy="86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908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3812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4855535" y="2438400"/>
          <a:ext cx="248093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Bitmap Image" r:id="rId5" imgW="1666667" imgH="1228571" progId="Paint.Picture">
                  <p:embed/>
                </p:oleObj>
              </mc:Choice>
              <mc:Fallback>
                <p:oleObj name="Bitmap Image" r:id="rId5" imgW="1666667" imgH="1228571" progId="Paint.Picture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5535" y="2438400"/>
                        <a:ext cx="2480930" cy="1828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819400" y="1371601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66"/>
                </a:solidFill>
                <a:latin typeface="Century Gothic" pitchFamily="34" charset="0"/>
              </a:rPr>
              <a:t>9. Solve for x.</a:t>
            </a:r>
            <a:endParaRPr lang="en-US" sz="3600" b="1" dirty="0">
              <a:solidFill>
                <a:srgbClr val="FF0066"/>
              </a:solidFill>
              <a:latin typeface="Century Gothic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79" r="4047" b="1983"/>
          <a:stretch/>
        </p:blipFill>
        <p:spPr>
          <a:xfrm>
            <a:off x="4016829" y="2133601"/>
            <a:ext cx="4158343" cy="3358243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4419600"/>
            <a:ext cx="1447800" cy="86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366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308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4922972" y="2438400"/>
          <a:ext cx="2346056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Bitmap Image" r:id="rId5" imgW="1647619" imgH="1123810" progId="Paint.Picture">
                  <p:embed/>
                </p:oleObj>
              </mc:Choice>
              <mc:Fallback>
                <p:oleObj name="Bitmap Image" r:id="rId5" imgW="1647619" imgH="1123810" progId="Paint.Picture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2972" y="2438400"/>
                        <a:ext cx="2346056" cy="1600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819400" y="1371601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66"/>
                </a:solidFill>
                <a:latin typeface="Century Gothic" pitchFamily="34" charset="0"/>
              </a:rPr>
              <a:t>10. Solve for x.</a:t>
            </a:r>
            <a:endParaRPr lang="en-US" sz="3600" b="1" dirty="0">
              <a:solidFill>
                <a:srgbClr val="FF0066"/>
              </a:solidFill>
              <a:latin typeface="Century Gothic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9" r="12619" b="2540"/>
          <a:stretch/>
        </p:blipFill>
        <p:spPr>
          <a:xfrm>
            <a:off x="4071258" y="2133600"/>
            <a:ext cx="3820885" cy="3341914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4114800"/>
            <a:ext cx="1752600" cy="1051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39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3203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4953000" y="2209801"/>
          <a:ext cx="2514600" cy="21390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Bitmap Image" r:id="rId5" imgW="1467055" imgH="1247619" progId="Paint.Picture">
                  <p:embed/>
                </p:oleObj>
              </mc:Choice>
              <mc:Fallback>
                <p:oleObj name="Bitmap Image" r:id="rId5" imgW="1467055" imgH="1247619" progId="Paint.Picture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209801"/>
                        <a:ext cx="2514600" cy="21390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819400" y="1371601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66"/>
                </a:solidFill>
                <a:latin typeface="Century Gothic" pitchFamily="34" charset="0"/>
              </a:rPr>
              <a:t>11. Solve for x.</a:t>
            </a:r>
            <a:endParaRPr lang="en-US" sz="3600" b="1" dirty="0">
              <a:solidFill>
                <a:srgbClr val="FF0066"/>
              </a:solidFill>
              <a:latin typeface="Century Gothic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0" b="10317"/>
          <a:stretch/>
        </p:blipFill>
        <p:spPr>
          <a:xfrm>
            <a:off x="3459666" y="2017932"/>
            <a:ext cx="5486400" cy="3585755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1066800"/>
            <a:ext cx="1295400" cy="77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6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534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Canvas 549"/>
          <p:cNvGrpSpPr/>
          <p:nvPr/>
        </p:nvGrpSpPr>
        <p:grpSpPr>
          <a:xfrm>
            <a:off x="4562475" y="2209800"/>
            <a:ext cx="3286125" cy="2362200"/>
            <a:chOff x="0" y="0"/>
            <a:chExt cx="1600200" cy="99060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1600200" cy="990600"/>
            </a:xfrm>
            <a:prstGeom prst="rect">
              <a:avLst/>
            </a:prstGeom>
            <a:noFill/>
          </p:spPr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320040" y="369570"/>
              <a:ext cx="103819" cy="70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omic Sans MS"/>
                  <a:ea typeface="Times New Roman"/>
                  <a:cs typeface="Comic Sans MS"/>
                </a:rPr>
                <a:t>30</a:t>
              </a:r>
              <a:r>
                <a:rPr lang="en-US" sz="1100">
                  <a:solidFill>
                    <a:srgbClr val="000000"/>
                  </a:solidFill>
                  <a:latin typeface="Comic Sans MS"/>
                  <a:ea typeface="Times New Roman"/>
                  <a:cs typeface="Comic Sans MS"/>
                </a:rPr>
                <a:t>°</a:t>
              </a:r>
              <a:endParaRPr lang="en-US" sz="1200">
                <a:latin typeface="Times New Roman"/>
                <a:ea typeface="Times New Roman"/>
              </a:endParaRP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739140" y="340360"/>
              <a:ext cx="571500" cy="70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omic Sans MS"/>
                  <a:ea typeface="Times New Roman"/>
                  <a:cs typeface="Comic Sans MS"/>
                </a:rPr>
                <a:t>2x – 50</a:t>
              </a:r>
              <a:r>
                <a:rPr lang="en-US" sz="1100">
                  <a:solidFill>
                    <a:srgbClr val="000000"/>
                  </a:solidFill>
                  <a:latin typeface="Comic Sans MS"/>
                  <a:ea typeface="Times New Roman"/>
                  <a:cs typeface="Comic Sans MS"/>
                </a:rPr>
                <a:t>°</a:t>
              </a:r>
              <a:endParaRPr lang="en-US" sz="1200">
                <a:latin typeface="Times New Roman"/>
                <a:ea typeface="Times New Roman"/>
              </a:endParaRPr>
            </a:p>
          </p:txBody>
        </p:sp>
        <p:cxnSp>
          <p:nvCxnSpPr>
            <p:cNvPr id="8" name="Line 58"/>
            <p:cNvCxnSpPr/>
            <p:nvPr/>
          </p:nvCxnSpPr>
          <p:spPr bwMode="auto">
            <a:xfrm flipH="1" flipV="1">
              <a:off x="66675" y="64135"/>
              <a:ext cx="596265" cy="4540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>
            <a:off x="4191000" y="3428999"/>
            <a:ext cx="33528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TextBox 12"/>
          <p:cNvSpPr txBox="1"/>
          <p:nvPr/>
        </p:nvSpPr>
        <p:spPr>
          <a:xfrm>
            <a:off x="4267200" y="1371601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66"/>
                </a:solidFill>
                <a:latin typeface="Century Gothic" pitchFamily="34" charset="0"/>
              </a:rPr>
              <a:t>1. Solve for x.</a:t>
            </a:r>
            <a:endParaRPr lang="en-US" sz="3600" b="1" dirty="0">
              <a:solidFill>
                <a:srgbClr val="FF0066"/>
              </a:solidFill>
              <a:latin typeface="Century Gothic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244" y="2347052"/>
            <a:ext cx="4304585" cy="3228439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4783010"/>
            <a:ext cx="1320800" cy="79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839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3508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2200" y="2017932"/>
            <a:ext cx="7467600" cy="3048001"/>
          </a:xfrm>
        </p:spPr>
        <p:txBody>
          <a:bodyPr>
            <a:normAutofit/>
          </a:bodyPr>
          <a:lstStyle/>
          <a:p>
            <a:pPr algn="ctr"/>
            <a:r>
              <a:rPr lang="en-US" sz="2000" dirty="0">
                <a:latin typeface="Century Gothic" pitchFamily="34" charset="0"/>
              </a:rPr>
              <a:t>One angle is 12 more than twice its supplement.  Find both angles.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19400" y="1371601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66"/>
                </a:solidFill>
                <a:latin typeface="Century Gothic" pitchFamily="34" charset="0"/>
              </a:rPr>
              <a:t>2</a:t>
            </a:r>
            <a:r>
              <a:rPr lang="en-US" sz="3600" b="1" dirty="0">
                <a:solidFill>
                  <a:srgbClr val="FF0066"/>
                </a:solidFill>
                <a:latin typeface="Century Gothic" pitchFamily="34" charset="0"/>
              </a:rPr>
              <a:t>. Solve the following.</a:t>
            </a:r>
            <a:endParaRPr lang="en-US" sz="3600" b="1" dirty="0">
              <a:solidFill>
                <a:srgbClr val="FF0066"/>
              </a:solidFill>
              <a:latin typeface="Century Gothic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9" t="15078" b="6892"/>
          <a:stretch/>
        </p:blipFill>
        <p:spPr>
          <a:xfrm>
            <a:off x="3575957" y="3048000"/>
            <a:ext cx="4811486" cy="30480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886" y="4648201"/>
            <a:ext cx="1248228" cy="74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407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995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5438184" y="2318205"/>
            <a:ext cx="1648418" cy="1411255"/>
            <a:chOff x="1393" y="12343"/>
            <a:chExt cx="1905" cy="1625"/>
          </a:xfrm>
        </p:grpSpPr>
        <p:cxnSp>
          <p:nvCxnSpPr>
            <p:cNvPr id="5" name="Line 61"/>
            <p:cNvCxnSpPr/>
            <p:nvPr/>
          </p:nvCxnSpPr>
          <p:spPr bwMode="auto">
            <a:xfrm>
              <a:off x="1508" y="12343"/>
              <a:ext cx="720" cy="162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6" name="Group 5"/>
            <p:cNvGrpSpPr>
              <a:grpSpLocks/>
            </p:cNvGrpSpPr>
            <p:nvPr/>
          </p:nvGrpSpPr>
          <p:grpSpPr bwMode="auto">
            <a:xfrm>
              <a:off x="1393" y="12348"/>
              <a:ext cx="1905" cy="1620"/>
              <a:chOff x="1393" y="12343"/>
              <a:chExt cx="1905" cy="1620"/>
            </a:xfrm>
          </p:grpSpPr>
          <p:cxnSp>
            <p:nvCxnSpPr>
              <p:cNvPr id="9" name="Line 63"/>
              <p:cNvCxnSpPr/>
              <p:nvPr/>
            </p:nvCxnSpPr>
            <p:spPr bwMode="auto">
              <a:xfrm>
                <a:off x="1508" y="12343"/>
                <a:ext cx="0" cy="162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" name="Line 64"/>
              <p:cNvCxnSpPr/>
              <p:nvPr/>
            </p:nvCxnSpPr>
            <p:spPr bwMode="auto">
              <a:xfrm>
                <a:off x="1498" y="12353"/>
                <a:ext cx="180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1" name="Text Box 65"/>
              <p:cNvSpPr txBox="1">
                <a:spLocks noChangeArrowheads="1"/>
              </p:cNvSpPr>
              <p:nvPr/>
            </p:nvSpPr>
            <p:spPr bwMode="auto">
              <a:xfrm>
                <a:off x="1393" y="13423"/>
                <a:ext cx="1080" cy="54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r>
                  <a:rPr lang="en-US" sz="1000" b="1" dirty="0">
                    <a:latin typeface="Century Gothic"/>
                    <a:ea typeface="Times New Roman"/>
                    <a:cs typeface="Arial"/>
                  </a:rPr>
                  <a:t> </a:t>
                </a:r>
                <a:r>
                  <a:rPr lang="en-US" sz="1000" dirty="0">
                    <a:latin typeface="Comic Sans MS"/>
                    <a:ea typeface="Times New Roman"/>
                    <a:cs typeface="Arial"/>
                  </a:rPr>
                  <a:t>x + 5</a:t>
                </a:r>
                <a:endParaRPr lang="en-US" sz="1200" dirty="0">
                  <a:latin typeface="Times New Roman"/>
                  <a:ea typeface="Times New Roman"/>
                </a:endParaRPr>
              </a:p>
            </p:txBody>
          </p:sp>
          <p:sp>
            <p:nvSpPr>
              <p:cNvPr id="12" name="Text Box 66"/>
              <p:cNvSpPr txBox="1">
                <a:spLocks noChangeArrowheads="1"/>
              </p:cNvSpPr>
              <p:nvPr/>
            </p:nvSpPr>
            <p:spPr bwMode="auto">
              <a:xfrm>
                <a:off x="1774" y="12383"/>
                <a:ext cx="1120" cy="54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r>
                  <a:rPr lang="en-US" sz="1000" dirty="0">
                    <a:latin typeface="Comic Sans MS"/>
                    <a:ea typeface="Times New Roman"/>
                    <a:cs typeface="Arial"/>
                  </a:rPr>
                  <a:t>2x - 10</a:t>
                </a:r>
                <a:endParaRPr lang="en-US" sz="1200" dirty="0">
                  <a:latin typeface="Times New Roman"/>
                  <a:ea typeface="Times New Roman"/>
                </a:endParaRPr>
              </a:p>
            </p:txBody>
          </p:sp>
        </p:grpSp>
        <p:cxnSp>
          <p:nvCxnSpPr>
            <p:cNvPr id="7" name="Line 67"/>
            <p:cNvCxnSpPr/>
            <p:nvPr/>
          </p:nvCxnSpPr>
          <p:spPr bwMode="auto">
            <a:xfrm rot="16200000" flipH="1">
              <a:off x="1628" y="12433"/>
              <a:ext cx="1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Line 68"/>
            <p:cNvCxnSpPr/>
            <p:nvPr/>
          </p:nvCxnSpPr>
          <p:spPr bwMode="auto">
            <a:xfrm>
              <a:off x="1528" y="12531"/>
              <a:ext cx="1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3" name="TextBox 12"/>
          <p:cNvSpPr txBox="1"/>
          <p:nvPr/>
        </p:nvSpPr>
        <p:spPr>
          <a:xfrm>
            <a:off x="2819400" y="1371601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66"/>
                </a:solidFill>
                <a:latin typeface="Century Gothic" pitchFamily="34" charset="0"/>
              </a:rPr>
              <a:t>3. Solve for x.</a:t>
            </a:r>
            <a:endParaRPr lang="en-US" sz="3600" b="1" dirty="0">
              <a:solidFill>
                <a:srgbClr val="FF0066"/>
              </a:solidFill>
              <a:latin typeface="Century Gothic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65" r="3809" b="15080"/>
          <a:stretch/>
        </p:blipFill>
        <p:spPr>
          <a:xfrm>
            <a:off x="3361270" y="2285548"/>
            <a:ext cx="5088364" cy="2997601"/>
          </a:xfrm>
          <a:prstGeom prst="rect">
            <a:avLst/>
          </a:prstGeom>
        </p:spPr>
      </p:pic>
      <p:pic>
        <p:nvPicPr>
          <p:cNvPr id="1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4800601"/>
            <a:ext cx="1295402" cy="777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425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3103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4600" y="2286000"/>
            <a:ext cx="7086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Wingdings" pitchFamily="2" charset="2"/>
              <a:buChar char="v"/>
            </a:pPr>
            <a:r>
              <a:rPr lang="en-US" sz="2000" dirty="0">
                <a:latin typeface="Century Gothic" pitchFamily="34" charset="0"/>
              </a:rPr>
              <a:t>3x + 10</a:t>
            </a:r>
            <a:r>
              <a:rPr lang="en-US" sz="2000" dirty="0">
                <a:latin typeface="Century Gothic" pitchFamily="34" charset="0"/>
                <a:sym typeface="Symbol"/>
              </a:rPr>
              <a:t></a:t>
            </a:r>
            <a:r>
              <a:rPr lang="en-US" sz="2000" dirty="0">
                <a:latin typeface="Century Gothic" pitchFamily="34" charset="0"/>
              </a:rPr>
              <a:t> and 2x – 5</a:t>
            </a:r>
            <a:r>
              <a:rPr lang="en-US" sz="2000" dirty="0">
                <a:latin typeface="Century Gothic" pitchFamily="34" charset="0"/>
                <a:sym typeface="Symbol"/>
              </a:rPr>
              <a:t></a:t>
            </a:r>
            <a:r>
              <a:rPr lang="en-US" sz="2000" dirty="0">
                <a:latin typeface="Century Gothic" pitchFamily="34" charset="0"/>
              </a:rPr>
              <a:t> are </a:t>
            </a:r>
            <a:r>
              <a:rPr lang="en-US" sz="2000" dirty="0">
                <a:latin typeface="Century Gothic" pitchFamily="34" charset="0"/>
              </a:rPr>
              <a:t>complementary.</a:t>
            </a:r>
            <a:endParaRPr lang="en-US" sz="2000" dirty="0">
              <a:latin typeface="Century Gothic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19400" y="1371601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66"/>
                </a:solidFill>
                <a:latin typeface="Century Gothic" pitchFamily="34" charset="0"/>
              </a:rPr>
              <a:t>4</a:t>
            </a:r>
            <a:r>
              <a:rPr lang="en-US" sz="3600" b="1" dirty="0">
                <a:solidFill>
                  <a:srgbClr val="FF0066"/>
                </a:solidFill>
                <a:latin typeface="Century Gothic" pitchFamily="34" charset="0"/>
              </a:rPr>
              <a:t>. Solve for x.</a:t>
            </a:r>
            <a:endParaRPr lang="en-US" sz="3600" b="1" dirty="0">
              <a:solidFill>
                <a:srgbClr val="FF0066"/>
              </a:solidFill>
              <a:latin typeface="Century Gothic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6" t="3492" r="11667" b="22381"/>
          <a:stretch/>
        </p:blipFill>
        <p:spPr>
          <a:xfrm>
            <a:off x="3586843" y="2686110"/>
            <a:ext cx="4789714" cy="3265396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0" y="4724400"/>
            <a:ext cx="1143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086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302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Canvas 536"/>
          <p:cNvGrpSpPr/>
          <p:nvPr/>
        </p:nvGrpSpPr>
        <p:grpSpPr>
          <a:xfrm>
            <a:off x="4931742" y="2286001"/>
            <a:ext cx="6781800" cy="5395607"/>
            <a:chOff x="120015" y="172720"/>
            <a:chExt cx="5326380" cy="5134610"/>
          </a:xfrm>
        </p:grpSpPr>
        <p:sp>
          <p:nvSpPr>
            <p:cNvPr id="5" name="Rectangle 4"/>
            <p:cNvSpPr/>
            <p:nvPr/>
          </p:nvSpPr>
          <p:spPr>
            <a:xfrm>
              <a:off x="3617595" y="4278630"/>
              <a:ext cx="1828800" cy="1028700"/>
            </a:xfrm>
            <a:prstGeom prst="rect">
              <a:avLst/>
            </a:prstGeom>
            <a:noFill/>
          </p:spPr>
        </p:sp>
        <p:cxnSp>
          <p:nvCxnSpPr>
            <p:cNvPr id="6" name="Line 77"/>
            <p:cNvCxnSpPr/>
            <p:nvPr/>
          </p:nvCxnSpPr>
          <p:spPr bwMode="auto">
            <a:xfrm flipV="1">
              <a:off x="120015" y="172720"/>
              <a:ext cx="1600200" cy="6858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733425" y="224155"/>
              <a:ext cx="571500" cy="146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spAutoFit/>
            </a:bodyPr>
            <a:lstStyle/>
            <a:p>
              <a:r>
                <a:rPr lang="en-US" sz="1000" dirty="0">
                  <a:solidFill>
                    <a:srgbClr val="000000"/>
                  </a:solidFill>
                  <a:latin typeface="Comic Sans MS"/>
                  <a:ea typeface="Times New Roman"/>
                  <a:cs typeface="Comic Sans MS"/>
                </a:rPr>
                <a:t>4x + 12</a:t>
              </a:r>
              <a:endParaRPr lang="en-US" sz="1200" dirty="0">
                <a:latin typeface="Times New Roman"/>
                <a:ea typeface="Times New Roman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657225" y="614045"/>
              <a:ext cx="571500" cy="161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omic Sans MS"/>
                  <a:ea typeface="Times New Roman"/>
                  <a:cs typeface="Comic Sans MS"/>
                </a:rPr>
                <a:t>100</a:t>
              </a:r>
              <a:r>
                <a:rPr lang="en-US" sz="1100">
                  <a:solidFill>
                    <a:srgbClr val="000000"/>
                  </a:solidFill>
                  <a:latin typeface="Comic Sans MS"/>
                  <a:ea typeface="Times New Roman"/>
                  <a:cs typeface="Comic Sans MS"/>
                </a:rPr>
                <a:t>°</a:t>
              </a:r>
              <a:endParaRPr lang="en-US" sz="1200">
                <a:latin typeface="Times New Roman"/>
                <a:ea typeface="Times New Roman"/>
              </a:endParaRPr>
            </a:p>
          </p:txBody>
        </p:sp>
      </p:grpSp>
      <p:cxnSp>
        <p:nvCxnSpPr>
          <p:cNvPr id="10" name="Straight Arrow Connector 9"/>
          <p:cNvCxnSpPr/>
          <p:nvPr/>
        </p:nvCxnSpPr>
        <p:spPr>
          <a:xfrm>
            <a:off x="5105400" y="2340050"/>
            <a:ext cx="1752600" cy="666611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819400" y="1371601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66"/>
                </a:solidFill>
                <a:latin typeface="Century Gothic" pitchFamily="34" charset="0"/>
              </a:rPr>
              <a:t>5. Solve for x.</a:t>
            </a:r>
            <a:endParaRPr lang="en-US" sz="3600" b="1" dirty="0">
              <a:solidFill>
                <a:srgbClr val="FF0066"/>
              </a:solidFill>
              <a:latin typeface="Century Gothic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8" t="5805" r="3928" b="22455"/>
          <a:stretch/>
        </p:blipFill>
        <p:spPr>
          <a:xfrm>
            <a:off x="3581400" y="2286000"/>
            <a:ext cx="5032555" cy="29718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1" y="4876800"/>
            <a:ext cx="1177993" cy="70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836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308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19400" y="1371601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66"/>
                </a:solidFill>
                <a:latin typeface="Century Gothic" pitchFamily="34" charset="0"/>
              </a:rPr>
              <a:t>6. Solve for x.</a:t>
            </a:r>
            <a:endParaRPr lang="en-US" sz="3600" b="1" dirty="0">
              <a:solidFill>
                <a:srgbClr val="FF0066"/>
              </a:solidFill>
              <a:latin typeface="Century Gothic" pitchFamily="34" charset="0"/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4705350" y="2362199"/>
            <a:ext cx="2552700" cy="1295442"/>
            <a:chOff x="8545" y="1797"/>
            <a:chExt cx="2520" cy="862"/>
          </a:xfrm>
        </p:grpSpPr>
        <p:cxnSp>
          <p:nvCxnSpPr>
            <p:cNvPr id="6" name="Line 71"/>
            <p:cNvCxnSpPr/>
            <p:nvPr/>
          </p:nvCxnSpPr>
          <p:spPr bwMode="auto">
            <a:xfrm>
              <a:off x="8725" y="1797"/>
              <a:ext cx="2171" cy="86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" name="Line 72"/>
            <p:cNvCxnSpPr/>
            <p:nvPr/>
          </p:nvCxnSpPr>
          <p:spPr bwMode="auto">
            <a:xfrm flipV="1">
              <a:off x="8545" y="1977"/>
              <a:ext cx="2520" cy="54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9034" y="2206"/>
              <a:ext cx="900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spAutoFit/>
            </a:bodyPr>
            <a:lstStyle/>
            <a:p>
              <a:r>
                <a:rPr lang="en-US" sz="1000" dirty="0">
                  <a:solidFill>
                    <a:srgbClr val="000000"/>
                  </a:solidFill>
                  <a:latin typeface="Comic Sans MS"/>
                  <a:ea typeface="Times New Roman"/>
                  <a:cs typeface="Comic Sans MS"/>
                </a:rPr>
                <a:t> x + 50</a:t>
              </a:r>
              <a:endParaRPr lang="en-US" sz="1200" dirty="0">
                <a:latin typeface="Times New Roman"/>
                <a:ea typeface="Times New Roman"/>
              </a:endParaRP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9996" y="2208"/>
              <a:ext cx="900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spAutoFit/>
            </a:bodyPr>
            <a:lstStyle/>
            <a:p>
              <a:r>
                <a:rPr lang="en-US" sz="1000" dirty="0">
                  <a:solidFill>
                    <a:srgbClr val="000000"/>
                  </a:solidFill>
                  <a:latin typeface="Comic Sans MS"/>
                  <a:ea typeface="Times New Roman"/>
                  <a:cs typeface="Comic Sans MS"/>
                </a:rPr>
                <a:t> 2x - 20</a:t>
              </a:r>
              <a:endParaRPr lang="en-US" sz="1200" dirty="0">
                <a:latin typeface="Times New Roman"/>
                <a:ea typeface="Times New Roman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5" t="8095" b="12698"/>
          <a:stretch/>
        </p:blipFill>
        <p:spPr>
          <a:xfrm>
            <a:off x="3439886" y="2362200"/>
            <a:ext cx="4876800" cy="3068757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2651759"/>
            <a:ext cx="1320800" cy="79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841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828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19400" y="1371601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66"/>
                </a:solidFill>
                <a:latin typeface="Century Gothic" pitchFamily="34" charset="0"/>
              </a:rPr>
              <a:t>7. Solve for x.</a:t>
            </a:r>
            <a:endParaRPr lang="en-US" sz="3600" b="1" dirty="0">
              <a:solidFill>
                <a:srgbClr val="FF0066"/>
              </a:solidFill>
              <a:latin typeface="Century Gothic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4724400" y="2362200"/>
          <a:ext cx="2743200" cy="18445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Bitmap Image" r:id="rId5" imgW="1657581" imgH="1114581" progId="Paint.Picture">
                  <p:embed/>
                </p:oleObj>
              </mc:Choice>
              <mc:Fallback>
                <p:oleObj name="Bitmap Image" r:id="rId5" imgW="1657581" imgH="1114581" progId="Paint.Picture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2362200"/>
                        <a:ext cx="2743200" cy="184456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95" b="16190"/>
          <a:stretch/>
        </p:blipFill>
        <p:spPr>
          <a:xfrm>
            <a:off x="3510643" y="2376313"/>
            <a:ext cx="4942114" cy="2806415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3048000"/>
            <a:ext cx="121920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095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4844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1371601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66"/>
                </a:solidFill>
                <a:latin typeface="Century Gothic" pitchFamily="34" charset="0"/>
              </a:rPr>
              <a:t>8</a:t>
            </a:r>
            <a:r>
              <a:rPr lang="en-US" sz="3600" b="1" dirty="0">
                <a:solidFill>
                  <a:srgbClr val="FF0066"/>
                </a:solidFill>
                <a:latin typeface="Century Gothic" pitchFamily="34" charset="0"/>
              </a:rPr>
              <a:t>. Solve for x.</a:t>
            </a:r>
            <a:endParaRPr lang="en-US" sz="3600" b="1" dirty="0">
              <a:solidFill>
                <a:srgbClr val="FF0066"/>
              </a:solidFill>
              <a:latin typeface="Century Gothic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4596452" y="2007045"/>
          <a:ext cx="2770496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Bitmap Image" r:id="rId5" imgW="1657581" imgH="1276190" progId="Paint.Picture">
                  <p:embed/>
                </p:oleObj>
              </mc:Choice>
              <mc:Fallback>
                <p:oleObj name="Bitmap Image" r:id="rId5" imgW="1657581" imgH="1276190" progId="Paint.Picture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6452" y="2007045"/>
                        <a:ext cx="2770496" cy="2133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8" t="2222" r="7023" b="7460"/>
          <a:stretch/>
        </p:blipFill>
        <p:spPr>
          <a:xfrm>
            <a:off x="3869872" y="2017931"/>
            <a:ext cx="4452257" cy="338681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300" y="4800600"/>
            <a:ext cx="1295400" cy="77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60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872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132</Words>
  <Application>Microsoft Office PowerPoint</Application>
  <PresentationFormat>Widescreen</PresentationFormat>
  <Paragraphs>24</Paragraphs>
  <Slides>13</Slides>
  <Notes>0</Notes>
  <HiddenSlides>0</HiddenSlides>
  <MMClips>12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Algerian</vt:lpstr>
      <vt:lpstr>Arial</vt:lpstr>
      <vt:lpstr>Calibri</vt:lpstr>
      <vt:lpstr>Calibri Light</vt:lpstr>
      <vt:lpstr>Century Gothic</vt:lpstr>
      <vt:lpstr>Comic Sans MS</vt:lpstr>
      <vt:lpstr>Symbol</vt:lpstr>
      <vt:lpstr>Times New Roman</vt:lpstr>
      <vt:lpstr>Wingdings</vt:lpstr>
      <vt:lpstr>Office Theme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Dhopeshwarkar, Manjusha</dc:creator>
  <cp:lastModifiedBy>Dhopeshwarkar, Manjusha</cp:lastModifiedBy>
  <cp:revision>1</cp:revision>
  <dcterms:created xsi:type="dcterms:W3CDTF">2016-12-05T15:06:34Z</dcterms:created>
  <dcterms:modified xsi:type="dcterms:W3CDTF">2016-12-05T15:07:31Z</dcterms:modified>
</cp:coreProperties>
</file>